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8229600" cx="14630400"/>
  <p:notesSz cx="8229600" cy="14630400"/>
  <p:defaultTextStyle>
    <a:defPPr lvl="0">
      <a:defRPr lang="en-US"/>
    </a:defPPr>
    <a:lvl1pPr defTabSz="914400" eaLnBrk="1" hangingPunct="1" latinLnBrk="0" lvl="0" marL="0" rtl="0" algn="l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914400" eaLnBrk="1" hangingPunct="1" latinLnBrk="0" lvl="1" marL="457200" rtl="0" algn="l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914400" eaLnBrk="1" hangingPunct="1" latinLnBrk="0" lvl="2" marL="914400" rtl="0" algn="l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914400" eaLnBrk="1" hangingPunct="1" latinLnBrk="0" lvl="3" marL="1371600" rtl="0" algn="l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914400" eaLnBrk="1" hangingPunct="1" latinLnBrk="0" lvl="4" marL="1828800" rtl="0" algn="l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914400" eaLnBrk="1" hangingPunct="1" latinLnBrk="0" lvl="5" marL="2286000" rtl="0" algn="l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914400" eaLnBrk="1" hangingPunct="1" latinLnBrk="0" lvl="6" marL="2743200" rtl="0" algn="l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914400" eaLnBrk="1" hangingPunct="1" latinLnBrk="0" lvl="7" marL="3200400" rtl="0" algn="l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914400" eaLnBrk="1" hangingPunct="1" latinLnBrk="0" lvl="8" marL="3657600" rtl="0" algn="l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1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6.xml"/><Relationship Id="rId10" Type="http://schemas.openxmlformats.org/officeDocument/2006/relationships/slide" Target="slides/slide7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8561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7CBCFA-4E78-E0B2-829B-5940AFB67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63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422088"/>
            <a:ext cx="7556421" cy="1956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What is a Proposal?</a:t>
            </a:r>
            <a:endParaRPr lang="en-US" sz="6150" dirty="0"/>
          </a:p>
        </p:txBody>
      </p:sp>
      <p:sp>
        <p:nvSpPr>
          <p:cNvPr id="4" name="Text 1"/>
          <p:cNvSpPr/>
          <p:nvPr/>
        </p:nvSpPr>
        <p:spPr>
          <a:xfrm>
            <a:off x="793790" y="4718685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proposal is a structured document that presents ideas and solutions. It serves as a roadmap for decision-makers. Professional proposals combine clear writing with compelling evidence.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3657" y="793194"/>
            <a:ext cx="6575703" cy="6104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800"/>
              </a:lnSpc>
              <a:buNone/>
            </a:pPr>
            <a:r>
              <a:rPr lang="en-US" sz="3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Purpose of Proposals</a:t>
            </a:r>
            <a:endParaRPr lang="en-US" sz="38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657" y="1696641"/>
            <a:ext cx="488275" cy="48827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83657" y="2380178"/>
            <a:ext cx="2441734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Approval</a:t>
            </a:r>
            <a:endParaRPr lang="en-US" sz="1900" dirty="0"/>
          </a:p>
        </p:txBody>
      </p:sp>
      <p:sp>
        <p:nvSpPr>
          <p:cNvPr id="6" name="Text 2"/>
          <p:cNvSpPr/>
          <p:nvPr/>
        </p:nvSpPr>
        <p:spPr>
          <a:xfrm>
            <a:off x="683657" y="2802493"/>
            <a:ext cx="7776686" cy="6250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Secure authorization for projects and initiatives through detailed planning and justification.</a:t>
            </a:r>
            <a:endParaRPr lang="en-US" sz="15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657" y="4013597"/>
            <a:ext cx="488275" cy="48827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83657" y="4697135"/>
            <a:ext cx="2495074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Problem-Solving</a:t>
            </a:r>
            <a:endParaRPr lang="en-US" sz="1900" dirty="0"/>
          </a:p>
        </p:txBody>
      </p:sp>
      <p:sp>
        <p:nvSpPr>
          <p:cNvPr id="9" name="Text 4"/>
          <p:cNvSpPr/>
          <p:nvPr/>
        </p:nvSpPr>
        <p:spPr>
          <a:xfrm>
            <a:off x="683657" y="5119449"/>
            <a:ext cx="7776686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Address specific challenges with innovative and well-researched solutions.</a:t>
            </a:r>
            <a:endParaRPr lang="en-US" sz="15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657" y="6018014"/>
            <a:ext cx="488275" cy="48827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83657" y="6701552"/>
            <a:ext cx="2441734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Funding</a:t>
            </a:r>
            <a:endParaRPr lang="en-US" sz="1900" dirty="0"/>
          </a:p>
        </p:txBody>
      </p:sp>
      <p:sp>
        <p:nvSpPr>
          <p:cNvPr id="12" name="Text 6"/>
          <p:cNvSpPr/>
          <p:nvPr/>
        </p:nvSpPr>
        <p:spPr>
          <a:xfrm>
            <a:off x="683657" y="7123867"/>
            <a:ext cx="7776686" cy="3125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Request financial support by demonstrating value and return on investment.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30A0DA-665C-6B43-AC74-21C069854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14630400" cy="821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780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11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1644" y="606266"/>
            <a:ext cx="7600712" cy="13780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Proposal Components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1087041" y="2314932"/>
            <a:ext cx="30480" cy="5309949"/>
          </a:xfrm>
          <a:prstGeom prst="roundRect">
            <a:avLst>
              <a:gd name="adj" fmla="val 303837"/>
            </a:avLst>
          </a:prstGeom>
          <a:solidFill>
            <a:srgbClr val="BCDBD4"/>
          </a:solidFill>
          <a:ln/>
        </p:spPr>
      </p:sp>
      <p:sp>
        <p:nvSpPr>
          <p:cNvPr id="5" name="Shape 2"/>
          <p:cNvSpPr/>
          <p:nvPr/>
        </p:nvSpPr>
        <p:spPr>
          <a:xfrm>
            <a:off x="1319808" y="2795707"/>
            <a:ext cx="771644" cy="30480"/>
          </a:xfrm>
          <a:prstGeom prst="roundRect">
            <a:avLst>
              <a:gd name="adj" fmla="val 303837"/>
            </a:avLst>
          </a:prstGeom>
          <a:solidFill>
            <a:srgbClr val="BCDBD4"/>
          </a:solidFill>
          <a:ln/>
        </p:spPr>
      </p:sp>
      <p:sp>
        <p:nvSpPr>
          <p:cNvPr id="6" name="Shape 3"/>
          <p:cNvSpPr/>
          <p:nvPr/>
        </p:nvSpPr>
        <p:spPr>
          <a:xfrm>
            <a:off x="854273" y="2562939"/>
            <a:ext cx="496014" cy="496014"/>
          </a:xfrm>
          <a:prstGeom prst="roundRect">
            <a:avLst>
              <a:gd name="adj" fmla="val 18671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016198" y="2645569"/>
            <a:ext cx="172045" cy="330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1</a:t>
            </a:r>
            <a:endParaRPr lang="en-US" sz="2600" dirty="0"/>
          </a:p>
        </p:txBody>
      </p:sp>
      <p:sp>
        <p:nvSpPr>
          <p:cNvPr id="8" name="Text 5"/>
          <p:cNvSpPr/>
          <p:nvPr/>
        </p:nvSpPr>
        <p:spPr>
          <a:xfrm>
            <a:off x="2314932" y="2535317"/>
            <a:ext cx="3132892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Opening Elements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2314932" y="3012043"/>
            <a:ext cx="6057424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Title page introduces while executive summary captures key points efficiently.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1319808" y="4639151"/>
            <a:ext cx="771644" cy="30480"/>
          </a:xfrm>
          <a:prstGeom prst="roundRect">
            <a:avLst>
              <a:gd name="adj" fmla="val 303837"/>
            </a:avLst>
          </a:prstGeom>
          <a:solidFill>
            <a:srgbClr val="BCDBD4"/>
          </a:solidFill>
          <a:ln/>
        </p:spPr>
      </p:sp>
      <p:sp>
        <p:nvSpPr>
          <p:cNvPr id="11" name="Shape 8"/>
          <p:cNvSpPr/>
          <p:nvPr/>
        </p:nvSpPr>
        <p:spPr>
          <a:xfrm>
            <a:off x="854273" y="4406384"/>
            <a:ext cx="496014" cy="496014"/>
          </a:xfrm>
          <a:prstGeom prst="roundRect">
            <a:avLst>
              <a:gd name="adj" fmla="val 18671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964168" y="4489013"/>
            <a:ext cx="276106" cy="330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2</a:t>
            </a:r>
            <a:endParaRPr lang="en-US" sz="2600" dirty="0"/>
          </a:p>
        </p:txBody>
      </p:sp>
      <p:sp>
        <p:nvSpPr>
          <p:cNvPr id="13" name="Text 10"/>
          <p:cNvSpPr/>
          <p:nvPr/>
        </p:nvSpPr>
        <p:spPr>
          <a:xfrm>
            <a:off x="2314932" y="4378762"/>
            <a:ext cx="2756178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Core Content</a:t>
            </a:r>
            <a:endParaRPr lang="en-US" sz="2150" dirty="0"/>
          </a:p>
        </p:txBody>
      </p:sp>
      <p:sp>
        <p:nvSpPr>
          <p:cNvPr id="14" name="Text 11"/>
          <p:cNvSpPr/>
          <p:nvPr/>
        </p:nvSpPr>
        <p:spPr>
          <a:xfrm>
            <a:off x="2314932" y="4855488"/>
            <a:ext cx="6057424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Problem statement, objectives, and methodology form the proposal's backbone.</a:t>
            </a:r>
            <a:endParaRPr lang="en-US" sz="1700" dirty="0"/>
          </a:p>
        </p:txBody>
      </p:sp>
      <p:sp>
        <p:nvSpPr>
          <p:cNvPr id="15" name="Shape 12"/>
          <p:cNvSpPr/>
          <p:nvPr/>
        </p:nvSpPr>
        <p:spPr>
          <a:xfrm>
            <a:off x="1319808" y="6482596"/>
            <a:ext cx="771644" cy="30480"/>
          </a:xfrm>
          <a:prstGeom prst="roundRect">
            <a:avLst>
              <a:gd name="adj" fmla="val 303837"/>
            </a:avLst>
          </a:prstGeom>
          <a:solidFill>
            <a:srgbClr val="BCDBD4"/>
          </a:solidFill>
          <a:ln/>
        </p:spPr>
      </p:sp>
      <p:sp>
        <p:nvSpPr>
          <p:cNvPr id="16" name="Shape 13"/>
          <p:cNvSpPr/>
          <p:nvPr/>
        </p:nvSpPr>
        <p:spPr>
          <a:xfrm>
            <a:off x="854273" y="6249829"/>
            <a:ext cx="496014" cy="496014"/>
          </a:xfrm>
          <a:prstGeom prst="roundRect">
            <a:avLst>
              <a:gd name="adj" fmla="val 18671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963573" y="6332458"/>
            <a:ext cx="277416" cy="330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3</a:t>
            </a:r>
            <a:endParaRPr lang="en-US" sz="2600" dirty="0"/>
          </a:p>
        </p:txBody>
      </p:sp>
      <p:sp>
        <p:nvSpPr>
          <p:cNvPr id="18" name="Text 15"/>
          <p:cNvSpPr/>
          <p:nvPr/>
        </p:nvSpPr>
        <p:spPr>
          <a:xfrm>
            <a:off x="2314932" y="6222206"/>
            <a:ext cx="3252192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Supporting Details</a:t>
            </a:r>
            <a:endParaRPr lang="en-US" sz="2150" dirty="0"/>
          </a:p>
        </p:txBody>
      </p:sp>
      <p:sp>
        <p:nvSpPr>
          <p:cNvPr id="19" name="Text 16"/>
          <p:cNvSpPr/>
          <p:nvPr/>
        </p:nvSpPr>
        <p:spPr>
          <a:xfrm>
            <a:off x="2314932" y="6698933"/>
            <a:ext cx="6057424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Budget, timeline, and evaluation plan provide concrete implementation framework.</a:t>
            </a:r>
            <a:endParaRPr lang="en-US" sz="1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0744D0-B764-6DA7-C038-8C1F0BC02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14630400" cy="821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71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6096"/>
            <a:ext cx="14630400" cy="82174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